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T Sans Narrow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874A3BF-5CC9-492B-AB10-83AB50D7EDFB}">
  <a:tblStyle styleId="{F874A3BF-5CC9-492B-AB10-83AB50D7ED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28DC0E6-2519-4860-BE91-174DDC089B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1299c30d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1299c30d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1299c30d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1299c30d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1299c30d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1299c30d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41344f9a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41344f9a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41344f9a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41344f9a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41344f9a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41344f9a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1299c30d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1299c30d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1299c30d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1299c30d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d4a02162a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d4a02162a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5026a6d4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5026a6d4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1299c30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1299c30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1299c30d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1299c30d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41344f9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41344f9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1299c30d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1299c30d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1299c30d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1299c30d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41344f9a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41344f9a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13d8dd04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13d8dd04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8279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iTower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162500" y="2006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 Collection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247750" y="797375"/>
            <a:ext cx="8520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 3,000 raw dataset for neural network regression training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96950" y="1292550"/>
            <a:ext cx="8853600" cy="25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Contents: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Game map: </a:t>
            </a:r>
            <a:r>
              <a:rPr lang="en" sz="1400">
                <a:solidFill>
                  <a:schemeClr val="accent1"/>
                </a:solidFill>
              </a:rPr>
              <a:t>8*12*4 3D matrix containing tower type and coordinates</a:t>
            </a:r>
            <a:endParaRPr sz="1400">
              <a:solidFill>
                <a:schemeClr val="accen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Wave number to store the state of the game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Total life remaining</a:t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225" y="2771788"/>
            <a:ext cx="59436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294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236275" y="1002150"/>
            <a:ext cx="8520600" cy="26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3,000 groups of carefully selected data based on the following criteria:</a:t>
            </a:r>
            <a:endParaRPr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Eliminate the incorrect data due to the game bug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Normalized the tower placement data using minmax scaler normalization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Computed the reward for each wave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Reward = Total life remaining + Monsters' shortest remaining distance to the end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                             = F(game map, wave number) 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56700" y="187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3133250"/>
            <a:ext cx="3773961" cy="1832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" name="Google Shape;143;p24"/>
          <p:cNvGraphicFramePr/>
          <p:nvPr/>
        </p:nvGraphicFramePr>
        <p:xfrm>
          <a:off x="952500" y="109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{F874A3BF-5CC9-492B-AB10-83AB50D7EDFB}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 Classification Model (Before Midterm)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Deep Neural Network Regression Model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Use # of monsters killed &amp; money earned as reward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Game map as a image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Different tower as different channels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Binary classification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Performance falls after waves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Use life remain &amp; distance of monsters passed as reward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Game map as a image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Different tower as different channels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Regression to predict the reward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Performance significantly improved 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4" name="Google Shape;144;p24"/>
          <p:cNvSpPr txBox="1"/>
          <p:nvPr/>
        </p:nvSpPr>
        <p:spPr>
          <a:xfrm>
            <a:off x="5504750" y="3508425"/>
            <a:ext cx="2678700" cy="84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Reward = Total life remaining + </a:t>
            </a:r>
            <a:endParaRPr i="1"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     Monsters' min(distance)</a:t>
            </a:r>
            <a:endParaRPr i="1" sz="11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  = F(game_map, wave_number)</a:t>
            </a:r>
            <a:endParaRPr i="1" sz="1100"/>
          </a:p>
        </p:txBody>
      </p:sp>
      <p:sp>
        <p:nvSpPr>
          <p:cNvPr id="145" name="Google Shape;145;p24"/>
          <p:cNvSpPr/>
          <p:nvPr/>
        </p:nvSpPr>
        <p:spPr>
          <a:xfrm rot="10800000">
            <a:off x="8183575" y="1626825"/>
            <a:ext cx="739500" cy="2432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56700" y="187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75" y="2781775"/>
            <a:ext cx="3914625" cy="20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802" y="2648250"/>
            <a:ext cx="321852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-263387" y="934850"/>
            <a:ext cx="52869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Hyperparameter Tuning for the Deep Neural Network Regression Model</a:t>
            </a:r>
            <a:endParaRPr sz="1600"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-263375" y="1713050"/>
            <a:ext cx="5286900" cy="10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R-squared</a:t>
            </a:r>
            <a:r>
              <a:rPr lang="en" sz="1600"/>
              <a:t>: It provides a measure of how well observed outcomes are replicated by the model</a:t>
            </a:r>
            <a:endParaRPr sz="1600"/>
          </a:p>
        </p:txBody>
      </p:sp>
      <p:sp>
        <p:nvSpPr>
          <p:cNvPr id="155" name="Google Shape;155;p25"/>
          <p:cNvSpPr txBox="1"/>
          <p:nvPr/>
        </p:nvSpPr>
        <p:spPr>
          <a:xfrm>
            <a:off x="5447500" y="629075"/>
            <a:ext cx="32184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Hyperparameters: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# of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neurons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per layer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# of layers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Drop out rate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Activation function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Optimizer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# of epoch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56700" y="187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-263387" y="934850"/>
            <a:ext cx="52869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Game Strategy Generation</a:t>
            </a:r>
            <a:endParaRPr sz="16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800" y="245725"/>
            <a:ext cx="4705200" cy="19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075" y="2359575"/>
            <a:ext cx="3832050" cy="2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75" y="2301699"/>
            <a:ext cx="4027825" cy="21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Evaluation and Conclusion</a:t>
            </a:r>
            <a:endParaRPr/>
          </a:p>
        </p:txBody>
      </p:sp>
      <p:graphicFrame>
        <p:nvGraphicFramePr>
          <p:cNvPr id="170" name="Google Shape;170;p27"/>
          <p:cNvGraphicFramePr/>
          <p:nvPr/>
        </p:nvGraphicFramePr>
        <p:xfrm>
          <a:off x="311700" y="122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{728DC0E6-2519-4860-BE91-174DDC089B1E}</a:tableStyleId>
              </a:tblPr>
              <a:tblGrid>
                <a:gridCol w="3229775"/>
                <a:gridCol w="4451000"/>
              </a:tblGrid>
              <a:tr h="24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Maximum survivable wave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24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CNN Model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8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Deep Neural Network Regression Model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625" y="2359575"/>
            <a:ext cx="3401001" cy="25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950" y="2406076"/>
            <a:ext cx="3288301" cy="246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&amp; Future Work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Fix the bug caused the game to freeze.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Collect more training data after the bug has been fixed.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Explore to improve the model performance using newly collected bug-free training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Extend our model to more maps.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-142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</a:t>
            </a:r>
            <a:r>
              <a:rPr lang="en"/>
              <a:t>ideo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ctrTitle"/>
          </p:nvPr>
        </p:nvSpPr>
        <p:spPr>
          <a:xfrm>
            <a:off x="947550" y="264318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3167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Design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 Design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75" y="458448"/>
            <a:ext cx="4047150" cy="4572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274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Introduction</a:t>
            </a:r>
            <a:endParaRPr b="0"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0" l="-1579" r="1579" t="0"/>
          <a:stretch/>
        </p:blipFill>
        <p:spPr>
          <a:xfrm>
            <a:off x="426875" y="1824776"/>
            <a:ext cx="4047149" cy="262339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5893525" y="0"/>
            <a:ext cx="55071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Game workflow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164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50250" y="872125"/>
            <a:ext cx="4545000" cy="3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agent that could learn to play the game wisely</a:t>
            </a:r>
            <a:r>
              <a:rPr lang="en"/>
              <a:t> (higher current money and life at the same time)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Factors to be considered: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Current money: numbers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Current monsters: numbers and types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Towers: costs and types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Expected agent behaviors: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</a:t>
            </a:r>
            <a:r>
              <a:rPr lang="en" sz="1600"/>
              <a:t>elect the proper types of towers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</a:t>
            </a:r>
            <a:r>
              <a:rPr lang="en" sz="1600"/>
              <a:t>lace towers at proper time and location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Upgrade properties of the towers.</a:t>
            </a:r>
            <a:endParaRPr sz="16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00" y="1210675"/>
            <a:ext cx="4111101" cy="2977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Research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Game Research: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Jesse Huang, 2D-Tower-Defense-Demo https://github.com/JessHua159, 2017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Machine Learning Mechanism: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CNN </a:t>
            </a:r>
            <a:r>
              <a:rPr lang="en"/>
              <a:t>classification</a:t>
            </a:r>
            <a:r>
              <a:rPr lang="en"/>
              <a:t>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NN regression model 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975" y="2288975"/>
            <a:ext cx="4168049" cy="24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66325"/>
            <a:ext cx="3790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Game Modification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Communication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Raw Data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Pre-processing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Machine Learning Application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175" y="708000"/>
            <a:ext cx="5286126" cy="29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Modification - Dependency Removal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325" y="1152425"/>
            <a:ext cx="5542736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77225" y="3142200"/>
            <a:ext cx="3790200" cy="16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Current </a:t>
            </a:r>
            <a:r>
              <a:rPr lang="en"/>
              <a:t>sequence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Place tower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Sell tower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Upgrade tower</a:t>
            </a:r>
            <a:endParaRPr sz="1400"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77225" y="1152425"/>
            <a:ext cx="3790200" cy="16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CNN Classification Model: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Doesn’t care about dependency</a:t>
            </a:r>
            <a:endParaRPr sz="1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NN</a:t>
            </a:r>
            <a:r>
              <a:rPr lang="en"/>
              <a:t> Regression Model: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Must remove dependency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Modification - Others</a:t>
            </a:r>
            <a:endParaRPr/>
          </a:p>
        </p:txBody>
      </p:sp>
      <p:graphicFrame>
        <p:nvGraphicFramePr>
          <p:cNvPr id="116" name="Google Shape;116;p20"/>
          <p:cNvGraphicFramePr/>
          <p:nvPr/>
        </p:nvGraphicFramePr>
        <p:xfrm>
          <a:off x="311700" y="11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{F874A3BF-5CC9-492B-AB10-83AB50D7EDFB}</a:tableStyleId>
              </a:tblPr>
              <a:tblGrid>
                <a:gridCol w="1958400"/>
                <a:gridCol w="1958400"/>
                <a:gridCol w="1958400"/>
                <a:gridCol w="1958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Before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Adjustments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Error handling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Monsters stuck at birthplace sometimes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Set a max threshold time for each wave to auto restart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Game and ML process go smoothly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Game termination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Game terminated when no money or lives left. Max survived wave number is 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Increase initial money and lives dramatically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survived wave number is 22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Design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00" y="1312675"/>
            <a:ext cx="5912824" cy="362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